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59" r:id="rId5"/>
    <p:sldId id="295" r:id="rId6"/>
    <p:sldId id="270" r:id="rId7"/>
    <p:sldId id="296" r:id="rId8"/>
    <p:sldId id="272" r:id="rId9"/>
    <p:sldId id="297" r:id="rId10"/>
    <p:sldId id="274" r:id="rId11"/>
    <p:sldId id="298" r:id="rId12"/>
    <p:sldId id="299" r:id="rId13"/>
    <p:sldId id="300" r:id="rId14"/>
    <p:sldId id="301" r:id="rId15"/>
    <p:sldId id="302" r:id="rId16"/>
    <p:sldId id="280" r:id="rId17"/>
    <p:sldId id="276" r:id="rId18"/>
    <p:sldId id="303" r:id="rId19"/>
    <p:sldId id="304" r:id="rId20"/>
    <p:sldId id="278" r:id="rId21"/>
    <p:sldId id="283" r:id="rId22"/>
    <p:sldId id="287" r:id="rId23"/>
    <p:sldId id="290" r:id="rId24"/>
    <p:sldId id="291" r:id="rId25"/>
    <p:sldId id="292" r:id="rId26"/>
    <p:sldId id="293" r:id="rId27"/>
    <p:sldId id="294" r:id="rId28"/>
    <p:sldId id="288" r:id="rId29"/>
    <p:sldId id="289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5" autoAdjust="0"/>
    <p:restoredTop sz="94643" autoAdjust="0"/>
  </p:normalViewPr>
  <p:slideViewPr>
    <p:cSldViewPr>
      <p:cViewPr varScale="1">
        <p:scale>
          <a:sx n="85" d="100"/>
          <a:sy n="85" d="100"/>
        </p:scale>
        <p:origin x="-15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push dir="u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A6DCE4-70FB-4BA7-8D69-431E0747F408}" type="datetimeFigureOut">
              <a:rPr lang="de-DE" smtClean="0"/>
              <a:t>04.04.2014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8159BE-8E79-4E8F-94A3-30657488C5E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8765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de-DE" sz="4400" dirty="0" smtClean="0"/>
              <a:t>Herzlich Willkommen zur</a:t>
            </a:r>
            <a:endParaRPr lang="de-DE" sz="4400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208823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Arbeitssicherheits- Schulung für die Gastronomie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085184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64575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Warnhinweise und </a:t>
            </a:r>
            <a:r>
              <a:rPr lang="de-DE" sz="4000" dirty="0"/>
              <a:t>B</a:t>
            </a:r>
            <a:r>
              <a:rPr lang="de-DE" sz="4000" dirty="0" smtClean="0"/>
              <a:t>eschilderungen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de-DE" dirty="0" smtClean="0"/>
              <a:t>Es gibt:</a:t>
            </a:r>
          </a:p>
          <a:p>
            <a:pPr marL="36576" indent="0">
              <a:buNone/>
            </a:pPr>
            <a:endParaRPr lang="de-DE" dirty="0" smtClean="0"/>
          </a:p>
          <a:p>
            <a:r>
              <a:rPr lang="de-DE" dirty="0" smtClean="0"/>
              <a:t>Rettungszeichen (grün)</a:t>
            </a:r>
          </a:p>
          <a:p>
            <a:r>
              <a:rPr lang="de-DE" dirty="0" smtClean="0"/>
              <a:t>Brandschutzzeichen/ Feuerwehrzeichen (rot)</a:t>
            </a:r>
          </a:p>
          <a:p>
            <a:r>
              <a:rPr lang="de-DE" dirty="0" smtClean="0"/>
              <a:t>Verbotszeichen (rot durchgestrichen)</a:t>
            </a:r>
          </a:p>
          <a:p>
            <a:r>
              <a:rPr lang="de-DE" dirty="0" smtClean="0"/>
              <a:t>Gebotszeichen (blau)</a:t>
            </a:r>
          </a:p>
          <a:p>
            <a:r>
              <a:rPr lang="de-DE" dirty="0" smtClean="0"/>
              <a:t>Warnzeichen u. Sicherheitskennzeichen (gelb)</a:t>
            </a:r>
          </a:p>
          <a:p>
            <a:r>
              <a:rPr lang="de-DE" dirty="0" err="1" smtClean="0"/>
              <a:t>Desweiteren</a:t>
            </a:r>
            <a:r>
              <a:rPr lang="de-DE" dirty="0" smtClean="0"/>
              <a:t> Prüfplaketten und Anweisungen</a:t>
            </a:r>
          </a:p>
          <a:p>
            <a:pPr marL="36576" indent="0">
              <a:buNone/>
            </a:pPr>
            <a:endParaRPr lang="de-DE" dirty="0" smtClean="0"/>
          </a:p>
          <a:p>
            <a:pPr marL="36576" indent="0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085184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40148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Warnhinweise und </a:t>
            </a:r>
            <a:r>
              <a:rPr lang="de-DE" sz="4000" dirty="0"/>
              <a:t>B</a:t>
            </a:r>
            <a:r>
              <a:rPr lang="de-DE" sz="4000" dirty="0" smtClean="0"/>
              <a:t>eschilderungen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de-DE" dirty="0" smtClean="0"/>
              <a:t>Die Wichtigsten sehen so aus (ab 2014 neu)</a:t>
            </a:r>
          </a:p>
          <a:p>
            <a:pPr marL="36576" indent="0">
              <a:buNone/>
            </a:pPr>
            <a:endParaRPr lang="de-DE" dirty="0"/>
          </a:p>
          <a:p>
            <a:pPr marL="36576" indent="0">
              <a:buNone/>
            </a:pPr>
            <a:endParaRPr lang="de-DE" dirty="0" smtClean="0"/>
          </a:p>
          <a:p>
            <a:pPr marL="36576" indent="0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8" y="5134593"/>
            <a:ext cx="17939263" cy="27905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1800000" cy="18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500000"/>
            <a:ext cx="1800000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340000"/>
            <a:ext cx="18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500000"/>
            <a:ext cx="1800000" cy="18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340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93886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Warnhinweise und </a:t>
            </a:r>
            <a:r>
              <a:rPr lang="de-DE" sz="4000" dirty="0"/>
              <a:t>B</a:t>
            </a:r>
            <a:r>
              <a:rPr lang="de-DE" sz="4000" dirty="0" smtClean="0"/>
              <a:t>eschilderungen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de-DE" dirty="0" smtClean="0"/>
              <a:t>Die Wichtigsten sehen so aus (ab 2014 neu)</a:t>
            </a:r>
          </a:p>
          <a:p>
            <a:pPr marL="36576" indent="0">
              <a:buNone/>
            </a:pPr>
            <a:endParaRPr lang="de-DE" dirty="0"/>
          </a:p>
          <a:p>
            <a:pPr marL="36576" indent="0">
              <a:buNone/>
            </a:pPr>
            <a:endParaRPr lang="de-DE" dirty="0" smtClean="0"/>
          </a:p>
          <a:p>
            <a:pPr marL="36576" indent="0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060" y="5131390"/>
            <a:ext cx="17939263" cy="27905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340000"/>
            <a:ext cx="1800000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1800000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340000"/>
            <a:ext cx="1800000" cy="18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500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672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Warnhinweise und </a:t>
            </a:r>
            <a:r>
              <a:rPr lang="de-DE" sz="4000" dirty="0"/>
              <a:t>B</a:t>
            </a:r>
            <a:r>
              <a:rPr lang="de-DE" sz="4000" dirty="0" smtClean="0"/>
              <a:t>eschilderungen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de-DE" dirty="0" smtClean="0"/>
              <a:t>Die Wichtigsten sehen so aus (ab 2014 neu)</a:t>
            </a:r>
          </a:p>
          <a:p>
            <a:pPr marL="36576" indent="0">
              <a:buNone/>
            </a:pPr>
            <a:endParaRPr lang="de-DE" dirty="0"/>
          </a:p>
          <a:p>
            <a:pPr marL="36576" indent="0">
              <a:buNone/>
            </a:pPr>
            <a:endParaRPr lang="de-DE" dirty="0" smtClean="0"/>
          </a:p>
          <a:p>
            <a:pPr marL="36576" indent="0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157192"/>
            <a:ext cx="17939263" cy="27905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500000"/>
            <a:ext cx="1800000" cy="18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340000"/>
            <a:ext cx="1800000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340000"/>
            <a:ext cx="18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5302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Warnhinweise und </a:t>
            </a:r>
            <a:r>
              <a:rPr lang="de-DE" sz="4000" dirty="0"/>
              <a:t>B</a:t>
            </a:r>
            <a:r>
              <a:rPr lang="de-DE" sz="4000" dirty="0" smtClean="0"/>
              <a:t>eschilderungen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de-DE" dirty="0" smtClean="0"/>
              <a:t>Die Wichtigsten sehen so aus (ab 2014 neu)</a:t>
            </a:r>
          </a:p>
          <a:p>
            <a:pPr marL="36576" indent="0">
              <a:buNone/>
            </a:pPr>
            <a:endParaRPr lang="de-DE" dirty="0"/>
          </a:p>
          <a:p>
            <a:pPr marL="36576" indent="0">
              <a:buNone/>
            </a:pPr>
            <a:endParaRPr lang="de-DE" dirty="0" smtClean="0"/>
          </a:p>
          <a:p>
            <a:pPr marL="36576" indent="0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157192"/>
            <a:ext cx="17939263" cy="27905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1800000" cy="18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340000"/>
            <a:ext cx="1800000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340000"/>
            <a:ext cx="1800000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500000"/>
            <a:ext cx="1800000" cy="18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500000"/>
            <a:ext cx="1800000" cy="18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500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1025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Warnhinweise und Beschilderungen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de-DE" dirty="0" smtClean="0"/>
              <a:t>Sonstige Aushänge, Plaketten und Anweisungen</a:t>
            </a:r>
            <a:endParaRPr lang="de-DE" dirty="0"/>
          </a:p>
          <a:p>
            <a:pPr marL="36576" indent="0">
              <a:buNone/>
            </a:pPr>
            <a:endParaRPr lang="de-DE" dirty="0" smtClean="0"/>
          </a:p>
          <a:p>
            <a:pPr marL="36576" indent="0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157192"/>
            <a:ext cx="17939263" cy="27905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2340000"/>
            <a:ext cx="1800000" cy="18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340000"/>
            <a:ext cx="1800000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500000"/>
            <a:ext cx="18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500000"/>
            <a:ext cx="1800000" cy="180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16030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79695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Umgang mit Reinigungsmitteln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141168"/>
          </a:xfrm>
        </p:spPr>
        <p:txBody>
          <a:bodyPr>
            <a:noAutofit/>
          </a:bodyPr>
          <a:lstStyle/>
          <a:p>
            <a:r>
              <a:rPr lang="de-DE" dirty="0" smtClean="0"/>
              <a:t>Jedes Reinigungsmittel hat seine Aufgabe und sollte auch nur dafür Verwendung finden</a:t>
            </a:r>
          </a:p>
          <a:p>
            <a:r>
              <a:rPr lang="de-DE" dirty="0" smtClean="0"/>
              <a:t>Nutzen Sie Hebe- und Umfüllhilfen</a:t>
            </a:r>
          </a:p>
          <a:p>
            <a:r>
              <a:rPr lang="de-DE" dirty="0" smtClean="0"/>
              <a:t>Mischen Sie niemals Reinigungsmittel</a:t>
            </a:r>
          </a:p>
          <a:p>
            <a:r>
              <a:rPr lang="de-DE" dirty="0" smtClean="0"/>
              <a:t>Füllen Sie Reinigungsmittel nur in die dafür geeigneten Behälter</a:t>
            </a:r>
          </a:p>
          <a:p>
            <a:r>
              <a:rPr lang="de-DE" dirty="0" smtClean="0"/>
              <a:t>Beachten Sie die Betriebsanweisungen</a:t>
            </a:r>
          </a:p>
          <a:p>
            <a:r>
              <a:rPr lang="de-DE" dirty="0" smtClean="0"/>
              <a:t>Gehen Sie mit Reinigungsmitteln immer sorgsam um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190349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94139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Betriebsanweisungen </a:t>
            </a:r>
            <a:br>
              <a:rPr lang="de-DE" sz="4000" dirty="0" smtClean="0"/>
            </a:br>
            <a:r>
              <a:rPr lang="de-DE" sz="2200" dirty="0" smtClean="0"/>
              <a:t>(Gefahren, Schutzmaßnahmen, Verhaltensregeln, Erste Hilfe)</a:t>
            </a:r>
            <a:endParaRPr lang="de-DE" sz="22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r>
              <a:rPr lang="de-DE" dirty="0"/>
              <a:t>r</a:t>
            </a:r>
            <a:r>
              <a:rPr lang="de-DE" dirty="0" smtClean="0"/>
              <a:t>ot oder orange </a:t>
            </a:r>
          </a:p>
          <a:p>
            <a:r>
              <a:rPr lang="de-DE" dirty="0" smtClean="0"/>
              <a:t>Gefahrstoffe</a:t>
            </a:r>
          </a:p>
          <a:p>
            <a:r>
              <a:rPr lang="de-DE" dirty="0" smtClean="0"/>
              <a:t>Reinigungsmittel</a:t>
            </a:r>
          </a:p>
          <a:p>
            <a:r>
              <a:rPr lang="de-DE" dirty="0" smtClean="0"/>
              <a:t>Oft gibt es fertige Vorlagen</a:t>
            </a:r>
          </a:p>
          <a:p>
            <a:r>
              <a:rPr lang="de-DE" dirty="0" smtClean="0"/>
              <a:t>Informationen auch über das Sicherheitsdatenblatt erhältlich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36" y="1371600"/>
            <a:ext cx="3308528" cy="4681538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174455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98928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Betriebsanweisungen </a:t>
            </a:r>
            <a:br>
              <a:rPr lang="de-DE" sz="4000" dirty="0" smtClean="0"/>
            </a:br>
            <a:r>
              <a:rPr lang="de-DE" sz="2200" dirty="0" smtClean="0"/>
              <a:t>(Gefahren, Schutzmaßnahmen, Verhaltensregeln, Erste Hilfe)</a:t>
            </a:r>
            <a:endParaRPr lang="de-DE" sz="22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r>
              <a:rPr lang="de-DE" dirty="0" smtClean="0"/>
              <a:t>blau</a:t>
            </a:r>
          </a:p>
          <a:p>
            <a:r>
              <a:rPr lang="de-DE" dirty="0" smtClean="0"/>
              <a:t>Maschinen u. Geräte</a:t>
            </a:r>
          </a:p>
          <a:p>
            <a:r>
              <a:rPr lang="de-DE" dirty="0" smtClean="0"/>
              <a:t>Oft gibt es fertige Vorlagen, die individuell </a:t>
            </a:r>
            <a:r>
              <a:rPr lang="de-DE" dirty="0" err="1" smtClean="0"/>
              <a:t>angepaßt</a:t>
            </a:r>
            <a:r>
              <a:rPr lang="de-DE" dirty="0" smtClean="0"/>
              <a:t> werden müssen</a:t>
            </a:r>
          </a:p>
          <a:p>
            <a:r>
              <a:rPr lang="de-DE" dirty="0" smtClean="0"/>
              <a:t>Informationen auch über Betriebs-anleitung erhältlich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34" y="1371600"/>
            <a:ext cx="3311331" cy="4681538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7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2009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Betriebsanweisungen </a:t>
            </a:r>
            <a:br>
              <a:rPr lang="de-DE" sz="4000" dirty="0" smtClean="0"/>
            </a:br>
            <a:r>
              <a:rPr lang="de-DE" sz="2200" dirty="0" smtClean="0"/>
              <a:t>(Gefahren, Schutzmaßnahmen, Verhaltensregeln, Erste Hilfe)</a:t>
            </a:r>
            <a:endParaRPr lang="de-DE" sz="22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r>
              <a:rPr lang="de-DE" dirty="0" smtClean="0"/>
              <a:t>pink </a:t>
            </a:r>
          </a:p>
          <a:p>
            <a:r>
              <a:rPr lang="de-DE" dirty="0" smtClean="0"/>
              <a:t>Tätigkeiten und Handlungen</a:t>
            </a:r>
          </a:p>
          <a:p>
            <a:r>
              <a:rPr lang="de-DE" dirty="0" smtClean="0"/>
              <a:t>Individuell auf eigene Bedürfnisse anfertigen</a:t>
            </a:r>
          </a:p>
          <a:p>
            <a:r>
              <a:rPr lang="de-DE" dirty="0" smtClean="0"/>
              <a:t>Z.B. Verhalten im Kühlhaus oder Verhalten bei Warenannahme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70" y="1371600"/>
            <a:ext cx="3307259" cy="4681538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7" y="5153693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14320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104" y="980728"/>
            <a:ext cx="3053868" cy="1253808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latin typeface="+mn-lt"/>
              </a:rPr>
              <a:t>Es ist Ihre Gesundheit</a:t>
            </a:r>
            <a:endParaRPr lang="de-DE" sz="40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2664296" cy="29505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DE" sz="2000" b="1" dirty="0" smtClean="0"/>
              <a:t>Über 40 000 Verletzte in der Gastronomie pro Jahr- und das sind nur die Personen die den Unfall gemeldet haben.</a:t>
            </a:r>
          </a:p>
          <a:p>
            <a:pPr algn="ctr"/>
            <a:r>
              <a:rPr lang="de-DE" sz="2000" b="1" dirty="0" smtClean="0"/>
              <a:t>Spätfolgen (z.B. Rückenprobleme </a:t>
            </a:r>
            <a:r>
              <a:rPr lang="de-DE" sz="2000" b="1" dirty="0" err="1" smtClean="0"/>
              <a:t>etc</a:t>
            </a:r>
            <a:r>
              <a:rPr lang="de-DE" sz="2000" b="1" dirty="0" smtClean="0"/>
              <a:t> sind nicht eingeschlossen)</a:t>
            </a:r>
            <a:endParaRPr lang="de-DE" sz="20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085184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2658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724942"/>
          </a:xfrm>
        </p:spPr>
        <p:txBody>
          <a:bodyPr>
            <a:normAutofit/>
          </a:bodyPr>
          <a:lstStyle/>
          <a:p>
            <a:r>
              <a:rPr lang="de-DE" dirty="0" smtClean="0"/>
              <a:t>Gefährdungsanalyse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de-DE" dirty="0" smtClean="0"/>
              <a:t>Ähnlich wie beim HACCP soll man hier Gefahrenpunkte im Betrieb erkennen, beschreiben, Maßnahmen einleiten und kontrollieren.</a:t>
            </a:r>
          </a:p>
          <a:p>
            <a:pPr marL="36576" indent="0">
              <a:buNone/>
            </a:pPr>
            <a:endParaRPr lang="de-DE" dirty="0"/>
          </a:p>
          <a:p>
            <a:pPr marL="36576" indent="0">
              <a:buNone/>
            </a:pPr>
            <a:r>
              <a:rPr lang="de-DE" dirty="0" smtClean="0"/>
              <a:t>Diese Dokumentation muss im Betrieb vorliegen!</a:t>
            </a:r>
          </a:p>
          <a:p>
            <a:pPr marL="36576" indent="0">
              <a:buNone/>
            </a:pPr>
            <a:endParaRPr lang="de-DE" dirty="0" smtClean="0"/>
          </a:p>
          <a:p>
            <a:pPr marL="36576" indent="0">
              <a:buNone/>
            </a:pPr>
            <a:r>
              <a:rPr lang="de-DE" dirty="0" smtClean="0"/>
              <a:t>Helfen Sie dabei und informieren Sie Ihren Chef über jede Gefahrenquelle.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7" y="5153693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28349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79695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Verantwortung  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dirty="0" smtClean="0"/>
              <a:t>Sie sind die Augen und Ohren im Betrieb. Alle  Umstände, die es nicht möglich machen sicherheitstechnisch einwandfrei zu arbeiten, müssen bei dem Verantwortlichen unverzüglich gemeldet werden. </a:t>
            </a:r>
          </a:p>
          <a:p>
            <a:r>
              <a:rPr lang="de-DE" dirty="0" smtClean="0"/>
              <a:t>Melden Sie jeden Defekt und jede mögliche Gefahrenstelle</a:t>
            </a:r>
          </a:p>
          <a:p>
            <a:r>
              <a:rPr lang="de-DE" dirty="0" smtClean="0"/>
              <a:t>Nehmen Sie Ihren Arbeitgeber in die Pflicht sofort zu handeln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5067960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5575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79695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Unfallverhütung und Anweisungen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sz="2000" dirty="0"/>
              <a:t>Messer müssen in einem guten Zustand und scharf geschliffen sein.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Reinigen Sie die Messer sofort nach getaner Arbeit und werfen Sie die Messer nicht ins Spülbecken.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Legen Sie die Messer in geeignete Ablageeinrichtung z.B. magnetische Leisten, Haltebügel oder Messertaschen.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Haken für Fleisch (S-Haken) dürfen nur an einem Ende spitz sein, alle anderen Haken, die nicht zum Aufspießen von Fleisch dienen, müssen stumpf sein.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Zettel bzw. </a:t>
            </a:r>
            <a:r>
              <a:rPr lang="de-DE" sz="2000" dirty="0" err="1"/>
              <a:t>Bonspießer</a:t>
            </a:r>
            <a:r>
              <a:rPr lang="de-DE" sz="2000" dirty="0"/>
              <a:t> müssen so beschaffen sein, dass Stichverletzungen vermieden werden, z.B. bestehend aus flexiblem Kunststoff, als </a:t>
            </a:r>
            <a:r>
              <a:rPr lang="de-DE" sz="2000" dirty="0" err="1"/>
              <a:t>Bonbrett</a:t>
            </a:r>
            <a:r>
              <a:rPr lang="de-DE" sz="2000" dirty="0"/>
              <a:t> oder Klemmleiste.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endParaRPr lang="de-DE" sz="20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085184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6182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652934"/>
          </a:xfrm>
        </p:spPr>
        <p:txBody>
          <a:bodyPr>
            <a:noAutofit/>
          </a:bodyPr>
          <a:lstStyle/>
          <a:p>
            <a:r>
              <a:rPr lang="de-DE" sz="4000" dirty="0" smtClean="0"/>
              <a:t>Unfallverhütung und Anweisungen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endParaRPr lang="de-DE" sz="2000" dirty="0"/>
          </a:p>
          <a:p>
            <a:r>
              <a:rPr lang="de-DE" sz="2000" dirty="0"/>
              <a:t>Beim Umgang mit Küchenmaschinen und Aufschnittmaschinen benutzen Sie immer die dazugehörigen Schutzeinrichtungen.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Prüfen Sie die Schutzeinrichtung auf Funktionstüchtigkeit</a:t>
            </a:r>
            <a:r>
              <a:rPr lang="de-DE" sz="2000" dirty="0" smtClean="0"/>
              <a:t>.</a:t>
            </a:r>
          </a:p>
          <a:p>
            <a:pPr marL="36576" indent="0">
              <a:buNone/>
            </a:pPr>
            <a:endParaRPr lang="de-DE" sz="2000" dirty="0"/>
          </a:p>
          <a:p>
            <a:r>
              <a:rPr lang="de-DE" sz="2000" dirty="0"/>
              <a:t>Greifen Sie nie in die laufende Maschine!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Ziehen Sie immer den Netzstecker, beim Reinigen der Maschinen.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Entsorgen Sie zerbrochene Glas- bzw. Porzellanscherben niemals mit den Händen, sondern benutzen Sie Kehrblech und Handfeger.</a:t>
            </a:r>
          </a:p>
          <a:p>
            <a:pPr marL="36576" indent="0">
              <a:buNone/>
            </a:pPr>
            <a:endParaRPr lang="de-DE" sz="20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0545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>
            <a:normAutofit/>
          </a:bodyPr>
          <a:lstStyle/>
          <a:p>
            <a:r>
              <a:rPr lang="de-DE" sz="4000" dirty="0" smtClean="0"/>
              <a:t>Unfallverhütung und Anweisungen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sz="2000" dirty="0"/>
              <a:t>Der Fußboden muss in jedem Arbeitsbereich über eine ausreichende </a:t>
            </a:r>
            <a:r>
              <a:rPr lang="de-DE" sz="2000" dirty="0" smtClean="0"/>
              <a:t>Rutschhemmung (auch Abflüsse) verfügen</a:t>
            </a:r>
            <a:r>
              <a:rPr lang="de-DE" sz="2000" dirty="0"/>
              <a:t>. 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Sorgen Sie für die sofortige Reinigung des Fußboden.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 smtClean="0"/>
              <a:t>Tragen </a:t>
            </a:r>
            <a:r>
              <a:rPr lang="de-DE" sz="2000" dirty="0"/>
              <a:t>Sie arbeitsplatzgerechtes Schuhwerk, das vorn geschlossen ist, eine rutschhemmende Sohle hat, mit einem Fersenriemen versehen ist und keinen hohen Absatz hat (siehe persönliche Schutzausrüstung).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Halten Sie Ordnung in der Küche. Räumen Sie die gebrauchten Gegenstände nach getaner Arbeit wieder an den dafür vorgesehenen Platz.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160" y="5137050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3239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652934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Unfallverhütung und Anweisungen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sz="2000" dirty="0"/>
              <a:t>Gehen Sie vorsichtig beim Benutzen von </a:t>
            </a:r>
            <a:r>
              <a:rPr lang="de-DE" sz="2000" dirty="0" err="1"/>
              <a:t>Friteusen</a:t>
            </a:r>
            <a:r>
              <a:rPr lang="de-DE" sz="2000" dirty="0"/>
              <a:t>, Öfen und Herden um.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Gießen Sie niemals Wasser in heißes Fett.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Achten Sie beim Transport von heißen Gefäßen oder Behälter darauf, dass der Inhalt nicht über den Rand schwappen kann, benutzen Sie immer Kochlappen oder Geschirrtücher als Schutz.</a:t>
            </a:r>
          </a:p>
          <a:p>
            <a:r>
              <a:rPr lang="de-DE" sz="2000" dirty="0"/>
              <a:t>Die Behältnisse in denen sich die Reinigungsmittel befinden, sind ausreichend zu kennzeichnen.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Reinigungsmittel sind nur in Behälter aufzubewahren, durch deren Form und / oder Bezeichnung der Inhalt nicht mit Lebensmitteln verwechselt werden kann.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endParaRPr lang="de-DE" sz="2000" dirty="0"/>
          </a:p>
          <a:p>
            <a:pPr marL="36576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2582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652934"/>
          </a:xfrm>
        </p:spPr>
        <p:txBody>
          <a:bodyPr>
            <a:noAutofit/>
          </a:bodyPr>
          <a:lstStyle/>
          <a:p>
            <a:r>
              <a:rPr lang="de-DE" sz="4000" dirty="0" smtClean="0"/>
              <a:t>Unfallverhütung und Anweisungen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sz="2000" dirty="0"/>
              <a:t>Regale müssen standfest auf ebenen Boden aufgestellt sein.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Die Regale sollten an der Wand stehen.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Die Gänge zwischen den Regalen zum </a:t>
            </a:r>
            <a:r>
              <a:rPr lang="de-DE" sz="2000" dirty="0" err="1"/>
              <a:t>Be</a:t>
            </a:r>
            <a:r>
              <a:rPr lang="de-DE" sz="2000" dirty="0"/>
              <a:t>- und Entladen von Hand sollten mindestens 0,75 m breit sein.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Die Regale dürfen nicht überladen werden.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Fahren Sie vorsichtig mit Hand- und Sackkarren und Servierwagen und verletzten Sie nicht Ihre Mitarbeiter.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Benutzen Sie geeignete Transportwagen für sperrige Güter.</a:t>
            </a:r>
          </a:p>
          <a:p>
            <a:pPr marL="36576" indent="0">
              <a:buNone/>
            </a:pPr>
            <a:r>
              <a:rPr lang="de-DE" sz="2000" dirty="0"/>
              <a:t>  </a:t>
            </a:r>
          </a:p>
          <a:p>
            <a:endParaRPr lang="de-DE" sz="2000" dirty="0"/>
          </a:p>
          <a:p>
            <a:pPr marL="36576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7" y="514254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63587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Autofit/>
          </a:bodyPr>
          <a:lstStyle/>
          <a:p>
            <a:r>
              <a:rPr lang="de-DE" sz="4000" dirty="0" smtClean="0"/>
              <a:t>Unfallverhütung und Anweisungen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sz="2000" dirty="0"/>
              <a:t>Reparieren Sie defekte elektrische Geräte nicht selbst, kennzeichnen Sie dieses als "defekt".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Vorsicht mit Wasser und nassen Händen in der Nähe von elektrischen Geräten.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Alle Abzweigdosen müssen isoliert abgedeckt sein.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Das Leitungsmaterial muss den Raumverhältnissen entsprechen (Feuchtigkeit, Nässe, Wärme, chemische Einflüsse) und vor mechanischen Beschädigungen geschützt sein.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r>
              <a:rPr lang="de-DE" sz="2000" dirty="0"/>
              <a:t>Stromkabel sachgemäß verlegen und nicht auf Verkehrs- und Arbeitswege.</a:t>
            </a:r>
            <a:br>
              <a:rPr lang="de-DE" sz="2000" dirty="0"/>
            </a:br>
            <a:r>
              <a:rPr lang="de-DE" sz="2000" dirty="0"/>
              <a:t>  </a:t>
            </a:r>
          </a:p>
          <a:p>
            <a:endParaRPr lang="de-DE" sz="2000" dirty="0"/>
          </a:p>
          <a:p>
            <a:endParaRPr lang="de-DE" sz="2000" dirty="0"/>
          </a:p>
          <a:p>
            <a:pPr marL="36576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858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1682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724942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+mn-lt"/>
              </a:rPr>
              <a:t>Fazit</a:t>
            </a:r>
            <a:endParaRPr lang="de-DE" sz="4000" dirty="0">
              <a:latin typeface="+mn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dirty="0" smtClean="0"/>
              <a:t>Arbeitssicherheit und Arbeitsschutz gehen alle Mitarbeiter an. Es ist Ihre Gesundheit und es geht wieder um die Übernahmen von Verantwortung. Durch Betriebsanweisungen werden diese Verantwortungen auf Sie übertragen. </a:t>
            </a:r>
          </a:p>
          <a:p>
            <a:r>
              <a:rPr lang="de-DE" dirty="0" smtClean="0"/>
              <a:t>Halten Sie immer Ohren und Augen auf und informieren Sie Ihren Arbeitgeber wenn etwas defekt ist oder etwas gefährlich werden könnte.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110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828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79695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Ihr Lohn?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dirty="0" smtClean="0"/>
              <a:t>Ein sicherer Betrieb und die Zusage, dass auch in Zukunft weniger passieren kann</a:t>
            </a:r>
          </a:p>
          <a:p>
            <a:r>
              <a:rPr lang="de-DE" dirty="0" smtClean="0"/>
              <a:t>Gesunde und arbeitsfähige Kollegen, die Sie somit weiter unterstützen können</a:t>
            </a:r>
          </a:p>
          <a:p>
            <a:r>
              <a:rPr lang="de-DE" dirty="0" smtClean="0"/>
              <a:t>Gelebte Arbeitssicherheit erhöht auch den Hygienestandard und verbessert Arbeitsabläufe</a:t>
            </a:r>
          </a:p>
          <a:p>
            <a:r>
              <a:rPr lang="de-DE" dirty="0" smtClean="0"/>
              <a:t>Sicherheit, die Ihre Motivation erhöhen wird</a:t>
            </a:r>
          </a:p>
          <a:p>
            <a:r>
              <a:rPr lang="de-DE" dirty="0" smtClean="0"/>
              <a:t>Weniger Verletzte stimmen auch den Chef froh</a:t>
            </a:r>
          </a:p>
          <a:p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09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14550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+mn-lt"/>
              </a:rPr>
              <a:t>Die häufigsten Unfallursachen:</a:t>
            </a:r>
            <a:endParaRPr lang="de-DE" sz="4000" dirty="0">
              <a:latin typeface="+mn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de-DE" sz="3200" dirty="0"/>
              <a:t>Schnitt- und Stichverletzungen</a:t>
            </a:r>
          </a:p>
          <a:p>
            <a:r>
              <a:rPr lang="de-DE" sz="3200" dirty="0"/>
              <a:t>Rutsch- &amp;</a:t>
            </a:r>
            <a:r>
              <a:rPr lang="de-DE" sz="3200" dirty="0" smtClean="0"/>
              <a:t> </a:t>
            </a:r>
            <a:r>
              <a:rPr lang="de-DE" sz="3200" dirty="0"/>
              <a:t>Sturzunfälle </a:t>
            </a:r>
            <a:endParaRPr lang="de-DE" sz="3200" dirty="0" smtClean="0"/>
          </a:p>
          <a:p>
            <a:r>
              <a:rPr lang="de-DE" sz="3200" dirty="0" smtClean="0"/>
              <a:t>Verbrennungen</a:t>
            </a:r>
            <a:endParaRPr lang="de-DE" sz="3200" dirty="0"/>
          </a:p>
          <a:p>
            <a:r>
              <a:rPr lang="de-DE" sz="3200" dirty="0"/>
              <a:t>Verätzungen durch </a:t>
            </a:r>
            <a:r>
              <a:rPr lang="de-DE" sz="3200" dirty="0" smtClean="0"/>
              <a:t>Desinfektionsmittel</a:t>
            </a:r>
          </a:p>
          <a:p>
            <a:r>
              <a:rPr lang="de-DE" sz="3200" dirty="0"/>
              <a:t>Quetschungen und </a:t>
            </a:r>
            <a:r>
              <a:rPr lang="de-DE" sz="3200" dirty="0" smtClean="0"/>
              <a:t>Prellungen</a:t>
            </a:r>
          </a:p>
          <a:p>
            <a:r>
              <a:rPr lang="de-DE" sz="3200" dirty="0" smtClean="0"/>
              <a:t>Gefahr durch Stromschläge</a:t>
            </a:r>
          </a:p>
          <a:p>
            <a:r>
              <a:rPr lang="de-DE" sz="3200" dirty="0" err="1" smtClean="0"/>
              <a:t>Rückenveletzungen</a:t>
            </a:r>
            <a:r>
              <a:rPr lang="de-DE" sz="3200" dirty="0" smtClean="0"/>
              <a:t> durch falsches Heben</a:t>
            </a:r>
          </a:p>
          <a:p>
            <a:pPr marL="36576" indent="0">
              <a:buNone/>
            </a:pPr>
            <a:endParaRPr lang="de-DE" sz="32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131390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4737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+mn-lt"/>
              </a:rPr>
              <a:t>Sie lernen heute etwas über:</a:t>
            </a:r>
            <a:endParaRPr lang="de-DE" sz="4000" dirty="0">
              <a:latin typeface="+mn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80260"/>
          </a:xfrm>
        </p:spPr>
        <p:txBody>
          <a:bodyPr>
            <a:normAutofit/>
          </a:bodyPr>
          <a:lstStyle/>
          <a:p>
            <a:r>
              <a:rPr lang="de-DE" dirty="0" smtClean="0"/>
              <a:t>Brandschutz und Feuerlöscher</a:t>
            </a:r>
          </a:p>
          <a:p>
            <a:r>
              <a:rPr lang="de-DE" dirty="0" smtClean="0"/>
              <a:t>Erste Hilfe vor Ort</a:t>
            </a:r>
          </a:p>
          <a:p>
            <a:r>
              <a:rPr lang="de-DE" dirty="0" smtClean="0"/>
              <a:t>Persönliche Schutzausrüstung</a:t>
            </a:r>
          </a:p>
          <a:p>
            <a:r>
              <a:rPr lang="de-DE" dirty="0" smtClean="0"/>
              <a:t>Notausgänge und Fluchtwege</a:t>
            </a:r>
          </a:p>
          <a:p>
            <a:r>
              <a:rPr lang="de-DE" dirty="0" smtClean="0"/>
              <a:t>Warnhinweise und Beschilderungen</a:t>
            </a:r>
          </a:p>
          <a:p>
            <a:r>
              <a:rPr lang="de-DE" dirty="0" smtClean="0"/>
              <a:t>Umgang mit Reinigungsmitteln</a:t>
            </a:r>
          </a:p>
          <a:p>
            <a:r>
              <a:rPr lang="de-DE" dirty="0" smtClean="0"/>
              <a:t>Betriebsanweisungen</a:t>
            </a:r>
          </a:p>
          <a:p>
            <a:r>
              <a:rPr lang="de-DE" dirty="0" smtClean="0"/>
              <a:t>Gefährdungsanalyse</a:t>
            </a:r>
          </a:p>
          <a:p>
            <a:r>
              <a:rPr lang="de-DE" dirty="0" smtClean="0"/>
              <a:t>Unfallverhütung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085184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398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Brandschutz und Feuerlöscher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91264" cy="4608512"/>
          </a:xfrm>
        </p:spPr>
        <p:txBody>
          <a:bodyPr>
            <a:noAutofit/>
          </a:bodyPr>
          <a:lstStyle/>
          <a:p>
            <a:r>
              <a:rPr lang="de-DE" dirty="0" smtClean="0"/>
              <a:t>Welche Maßnahmen kennen Sie um Brände zu verhindern?</a:t>
            </a:r>
          </a:p>
          <a:p>
            <a:r>
              <a:rPr lang="de-DE" dirty="0" smtClean="0"/>
              <a:t>Kennen Sie den Umgang mit Ihren Feuerlöschsystemen? (Feuerlöscher/ Löschdecke/ Löschanlagen) </a:t>
            </a:r>
          </a:p>
          <a:p>
            <a:r>
              <a:rPr lang="de-DE" dirty="0" smtClean="0"/>
              <a:t>Sind alle Löschsysteme einsatzbereit und geprüft?</a:t>
            </a:r>
          </a:p>
          <a:p>
            <a:r>
              <a:rPr lang="de-DE" dirty="0" smtClean="0"/>
              <a:t>Sind alle Aushänge und Beschilderungen vorhanden und aktuell? Kennen Sie die Bedeutung? </a:t>
            </a:r>
          </a:p>
          <a:p>
            <a:pPr marL="36576" indent="0">
              <a:buNone/>
            </a:pPr>
            <a:r>
              <a:rPr lang="de-DE" dirty="0" smtClean="0"/>
              <a:t>    </a:t>
            </a:r>
            <a:r>
              <a:rPr lang="de-DE" dirty="0" smtClean="0">
                <a:solidFill>
                  <a:srgbClr val="FF0000"/>
                </a:solidFill>
              </a:rPr>
              <a:t>Rundgang durch den Betrieb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386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24106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Erste Hilfe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5257800"/>
          </a:xfrm>
        </p:spPr>
        <p:txBody>
          <a:bodyPr>
            <a:noAutofit/>
          </a:bodyPr>
          <a:lstStyle/>
          <a:p>
            <a:r>
              <a:rPr lang="de-DE" dirty="0" smtClean="0"/>
              <a:t>Welche Maßnahmen kennen Sie um Unfälle zu verhindern?</a:t>
            </a:r>
          </a:p>
          <a:p>
            <a:r>
              <a:rPr lang="de-DE" dirty="0" smtClean="0"/>
              <a:t>Kennen Sie den Umgang mit Ihren Erste Hilfe Materialien? ( Einsatz Verbandsbuch?) </a:t>
            </a:r>
          </a:p>
          <a:p>
            <a:r>
              <a:rPr lang="de-DE" dirty="0" smtClean="0"/>
              <a:t>Sind alle Materialien einsatzbereit und geprüft?</a:t>
            </a:r>
          </a:p>
          <a:p>
            <a:r>
              <a:rPr lang="de-DE" dirty="0" smtClean="0"/>
              <a:t>Sind alle Aushänge und Beschilderungen vorhanden und aktuell? </a:t>
            </a:r>
          </a:p>
          <a:p>
            <a:pPr marL="36576" indent="0">
              <a:buNone/>
            </a:pPr>
            <a:r>
              <a:rPr lang="de-DE" dirty="0" smtClean="0"/>
              <a:t>    </a:t>
            </a:r>
            <a:r>
              <a:rPr lang="de-DE" dirty="0" smtClean="0">
                <a:solidFill>
                  <a:srgbClr val="FF0000"/>
                </a:solidFill>
              </a:rPr>
              <a:t>Rundgang durch den Betrieb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289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90356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 Sie …?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Den Ersthelfer vor Ort</a:t>
            </a:r>
          </a:p>
          <a:p>
            <a:r>
              <a:rPr lang="de-DE" dirty="0" smtClean="0"/>
              <a:t>Die notwendigen Telefonnummern</a:t>
            </a:r>
          </a:p>
          <a:p>
            <a:r>
              <a:rPr lang="de-DE" dirty="0" smtClean="0"/>
              <a:t>Den Inhalt dieser wichtigen Aushänge</a:t>
            </a:r>
          </a:p>
          <a:p>
            <a:pPr marL="36576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581"/>
            <a:ext cx="3077675" cy="3077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83" y="3398581"/>
            <a:ext cx="3077675" cy="3077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25" y="3390406"/>
            <a:ext cx="3077675" cy="30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8800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Persönliche Schutzausrüstung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892480" cy="4525963"/>
          </a:xfrm>
        </p:spPr>
        <p:txBody>
          <a:bodyPr>
            <a:noAutofit/>
          </a:bodyPr>
          <a:lstStyle/>
          <a:p>
            <a:r>
              <a:rPr lang="de-DE" dirty="0" smtClean="0"/>
              <a:t>Schutzbrillen, Handschuhe, Thermojacken, Produkte für den Hautschutz und auch eine ordnungsgemäße Berufskleidung sollten von allen Mitarbeitern auch genutzt werden.</a:t>
            </a:r>
          </a:p>
          <a:p>
            <a:endParaRPr lang="de-DE" dirty="0"/>
          </a:p>
          <a:p>
            <a:r>
              <a:rPr lang="de-DE" dirty="0" smtClean="0"/>
              <a:t>Stellt der Arbeitgeber diese und gibt es Betriebsanleitungen bzw. Schulungen für den Einsatz, dann übernimmt der Mitarbeiter die Verantwortung, diese auch zu benutzen.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657" y="514254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4057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Notausgänge und Fluchtwege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5257800"/>
          </a:xfrm>
        </p:spPr>
        <p:txBody>
          <a:bodyPr>
            <a:noAutofit/>
          </a:bodyPr>
          <a:lstStyle/>
          <a:p>
            <a:r>
              <a:rPr lang="de-DE" dirty="0" smtClean="0"/>
              <a:t>Kennen Sie alle Notausgänge in Ihrem Betrieb?</a:t>
            </a:r>
          </a:p>
          <a:p>
            <a:r>
              <a:rPr lang="de-DE" dirty="0" smtClean="0"/>
              <a:t>Kennen Sie den Sammelpunkt in Notfällen </a:t>
            </a:r>
          </a:p>
          <a:p>
            <a:r>
              <a:rPr lang="de-DE" dirty="0" smtClean="0"/>
              <a:t>Sind alle Fluchttüren im Notfall zu öffnen?</a:t>
            </a:r>
          </a:p>
          <a:p>
            <a:r>
              <a:rPr lang="de-DE" dirty="0" smtClean="0"/>
              <a:t>Sind alle Notausgänge und Fluchtwege ordnungsgemäß gekennzeichnet und nicht zugestellt bzw. versperrt?</a:t>
            </a:r>
          </a:p>
          <a:p>
            <a:r>
              <a:rPr lang="de-DE" dirty="0" smtClean="0"/>
              <a:t>Kennen Sie den Flucht und Rettungsplan? </a:t>
            </a:r>
          </a:p>
          <a:p>
            <a:pPr marL="36576" indent="0">
              <a:buNone/>
            </a:pPr>
            <a:r>
              <a:rPr lang="de-DE" dirty="0" smtClean="0"/>
              <a:t>    </a:t>
            </a:r>
            <a:r>
              <a:rPr lang="de-DE" dirty="0" smtClean="0">
                <a:solidFill>
                  <a:srgbClr val="FF0000"/>
                </a:solidFill>
              </a:rPr>
              <a:t>Rundgang durch den Betrieb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289" y="5157192"/>
            <a:ext cx="17939263" cy="2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08968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804</Words>
  <Application>Microsoft Office PowerPoint</Application>
  <PresentationFormat>Bildschirmpräsentation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Cronus</vt:lpstr>
      <vt:lpstr>Arbeitssicherheits- Schulung für die Gastronomie</vt:lpstr>
      <vt:lpstr>Es ist Ihre Gesundheit</vt:lpstr>
      <vt:lpstr>Die häufigsten Unfallursachen:</vt:lpstr>
      <vt:lpstr>Sie lernen heute etwas über:</vt:lpstr>
      <vt:lpstr>Brandschutz und Feuerlöscher</vt:lpstr>
      <vt:lpstr>Erste Hilfe</vt:lpstr>
      <vt:lpstr>Kennen Sie …?</vt:lpstr>
      <vt:lpstr>Persönliche Schutzausrüstung</vt:lpstr>
      <vt:lpstr>Notausgänge und Fluchtwege</vt:lpstr>
      <vt:lpstr>Warnhinweise und Beschilderungen</vt:lpstr>
      <vt:lpstr>Warnhinweise und Beschilderungen</vt:lpstr>
      <vt:lpstr>Warnhinweise und Beschilderungen</vt:lpstr>
      <vt:lpstr>Warnhinweise und Beschilderungen</vt:lpstr>
      <vt:lpstr>Warnhinweise und Beschilderungen</vt:lpstr>
      <vt:lpstr>Warnhinweise und Beschilderungen</vt:lpstr>
      <vt:lpstr>Umgang mit Reinigungsmitteln</vt:lpstr>
      <vt:lpstr>Betriebsanweisungen  (Gefahren, Schutzmaßnahmen, Verhaltensregeln, Erste Hilfe)</vt:lpstr>
      <vt:lpstr>Betriebsanweisungen  (Gefahren, Schutzmaßnahmen, Verhaltensregeln, Erste Hilfe)</vt:lpstr>
      <vt:lpstr>Betriebsanweisungen  (Gefahren, Schutzmaßnahmen, Verhaltensregeln, Erste Hilfe)</vt:lpstr>
      <vt:lpstr>Gefährdungsanalyse</vt:lpstr>
      <vt:lpstr>Verantwortung  </vt:lpstr>
      <vt:lpstr>Unfallverhütung und Anweisungen</vt:lpstr>
      <vt:lpstr>Unfallverhütung und Anweisungen</vt:lpstr>
      <vt:lpstr>Unfallverhütung und Anweisungen</vt:lpstr>
      <vt:lpstr>Unfallverhütung und Anweisungen</vt:lpstr>
      <vt:lpstr>Unfallverhütung und Anweisungen</vt:lpstr>
      <vt:lpstr>Unfallverhütung und Anweisungen</vt:lpstr>
      <vt:lpstr>Fazit</vt:lpstr>
      <vt:lpstr>Ihr Lohn?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Hygiene Schulung für die Gastronomie</dc:title>
  <dc:creator>Gastro-check24</dc:creator>
  <cp:lastModifiedBy>Gastro-check24</cp:lastModifiedBy>
  <cp:revision>53</cp:revision>
  <dcterms:created xsi:type="dcterms:W3CDTF">2014-02-11T11:31:37Z</dcterms:created>
  <dcterms:modified xsi:type="dcterms:W3CDTF">2014-04-04T07:52:55Z</dcterms:modified>
</cp:coreProperties>
</file>